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CA0D96-1EEA-3B11-294C-284B90C48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672ED11-3FF2-2673-4CF6-F10F17400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B261CCA-AD0F-A1B8-71CE-A4A4BAE5A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C1F2B5-7CC0-D51B-51CB-5E8266533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6DB26C5-CDAC-B575-F0C9-F3C6BEE24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648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2DAEAA-CF0F-6D01-0E08-D10ECA11E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1FFB223-E2F2-3A93-C0BF-DAC885B07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AA7596-EB63-7627-01D7-50703634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CE8E4B9-5AFF-ABCB-8F57-5B71F6AE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3D4AD0B-52E5-2A46-E109-17CB95C2F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500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DAED17-D676-9E84-62B5-2D9330627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E4A4326-0BD4-983F-6CAC-30EC6BF29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5B675B3-D262-FA6B-87D8-2071B42A1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99B833-0439-D8A6-6C74-6D52A5877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B304F09-3A7C-DFCE-ADB0-ED9B38C9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402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A3DC0E-5437-A04C-24EA-F4CDD3E65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8ED0FAF-A7EF-225B-02E4-94C87BCD0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F4F4096-5FBB-3A6F-0D40-2B042D1D8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3B3A92B-A577-49B2-CD66-8CA706276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70FDC3F-34C0-E51F-E767-5F317850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B7C6439-DBEE-7251-F43B-A8C423D4E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455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7A8102-BEFE-C2F6-946D-A3F17CD08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1CFE817-6683-78D8-00BC-414ED0D0E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C0BF821-2AE6-169C-A26E-84B4783A7F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D58B101-173E-848A-2AF8-5ED261405D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01BFD22-1BC0-CDD3-5801-86CB1E2B90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37DA71D-4199-BCE0-020C-01FDF9DA1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051E8E3-3DD8-67E4-7DC8-F5B7DFD6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13DD894-7BA3-13CB-DADF-DE0D1BA78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3112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3EEF9C-5DE3-481E-3DB3-D92883DC5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35D247E-B50E-C193-534E-519C4FEDD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AFE3AA1-4DEB-BDA0-7045-0193311E8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470EE7C-1DA8-0A0B-2C8D-F6DD223A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1328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882DD28-5D39-1B72-70E5-3C1700FBA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57C7738-E6FB-816E-A50D-0A783EB0B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A2991AE-968B-FE52-2697-F5F33BF1C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0842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D7617E-C297-A826-3C36-BE847BC11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F32377-7737-1D8C-9F0D-9183B374B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932A892-96DE-F1D4-6535-E6BAA88C0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CB3CCEF-10C8-3C5A-BC75-DB8AD0003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5325028-4F13-17E0-170A-BD3AA781B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1D3837-C640-CA94-864A-F1429B96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9701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B0FC98-4273-6516-5B64-0E4D9B19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BC46D44-F2B8-4F46-4213-DA934696F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F2AA50C-F277-800C-FB85-E39DF91B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814B50D-5243-3365-570B-9A10E6ED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79DCCF5-1719-711F-4E24-CE2270628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1A76BD0-CDBD-64AC-C271-39CA475B7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235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EFA38A-9C78-CE32-E8BE-2700723F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E1C04F3-E569-E19A-39AC-515DEFF28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E3BCE72-D1D3-5597-ECD1-79F4013AC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7C50087-67FD-5718-7918-2830DD8E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3F7CE7A-14B6-C6CE-FD75-FE82B5CB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7075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0BC356-CC53-ACE3-6CB4-35C632DCB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40CC1D1-8B1F-72EA-D598-988B7EB88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217E7B-3249-DBEF-3038-6F5078343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30B299B-E1AE-D0AF-464E-911D3B12E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E9F34D4-1963-3FCF-8BE1-E0B2454C3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020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EF6A5C8-1AC4-8B44-BD19-33E2BD7E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F35A044-009A-F4D1-B8ED-29AD871D0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86BC55-A773-5431-0B8E-FC9955B5E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53EF97-4269-4AA2-A785-438462D56864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D4AB83A-C607-36B3-896F-6FADF5B98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9F8405-F44F-62BA-793F-03DD6EE1E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582328-747B-4E34-9616-BD2D24CD56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8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320351-9FA2-4A26-885B-BB8F3E4902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CD2EFB-78C2-4C6E-A6B9-4ED12FAD5B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E468EE-68FC-B580-5262-04DE9F7474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B5E290D-97B1-FC7E-25CD-747D617B8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600427"/>
            <a:ext cx="9875520" cy="3299902"/>
          </a:xfrm>
        </p:spPr>
        <p:txBody>
          <a:bodyPr>
            <a:normAutofit/>
          </a:bodyPr>
          <a:lstStyle/>
          <a:p>
            <a:pPr algn="l"/>
            <a:r>
              <a:rPr lang="cs-CZ" sz="8200" u="sng">
                <a:solidFill>
                  <a:srgbClr val="FFFFFF"/>
                </a:solidFill>
              </a:rPr>
              <a:t>MALBORK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A783970-5934-5674-59DA-CD6011DD6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536" y="4072045"/>
            <a:ext cx="9875520" cy="1414355"/>
          </a:xfrm>
        </p:spPr>
        <p:txBody>
          <a:bodyPr>
            <a:normAutofit/>
          </a:bodyPr>
          <a:lstStyle/>
          <a:p>
            <a:pPr algn="l"/>
            <a:r>
              <a:rPr lang="cs-CZ" dirty="0">
                <a:solidFill>
                  <a:srgbClr val="FFFFFF"/>
                </a:solidFill>
              </a:rPr>
              <a:t>Zelinka , </a:t>
            </a:r>
            <a:r>
              <a:rPr lang="cs-CZ" dirty="0" err="1">
                <a:solidFill>
                  <a:srgbClr val="FFFFFF"/>
                </a:solidFill>
              </a:rPr>
              <a:t>Kroužel</a:t>
            </a:r>
            <a:r>
              <a:rPr lang="cs-CZ" dirty="0">
                <a:solidFill>
                  <a:srgbClr val="FFFFFF"/>
                </a:solidFill>
              </a:rPr>
              <a:t> , Horáček</a:t>
            </a:r>
          </a:p>
        </p:txBody>
      </p:sp>
    </p:spTree>
    <p:extLst>
      <p:ext uri="{BB962C8B-B14F-4D97-AF65-F5344CB8AC3E}">
        <p14:creationId xmlns:p14="http://schemas.microsoft.com/office/powerpoint/2010/main" val="409700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9B030B53-F5D8-4837-5A2A-B110B3B2C2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638203"/>
            <a:ext cx="10515600" cy="132283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466CB49-0FDC-20AE-0EE8-5BD11F3BD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189" y="1973741"/>
            <a:ext cx="4539662" cy="2396613"/>
          </a:xfrm>
          <a:prstGeom prst="rect">
            <a:avLst/>
          </a:prstGeom>
        </p:spPr>
      </p:pic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7E117EF9-B825-1C1E-86A1-512B0D3F3898}"/>
              </a:ext>
            </a:extLst>
          </p:cNvPr>
          <p:cNvCxnSpPr/>
          <p:nvPr/>
        </p:nvCxnSpPr>
        <p:spPr>
          <a:xfrm flipV="1">
            <a:off x="6096000" y="3028335"/>
            <a:ext cx="0" cy="688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C1692B1A-D490-5F38-EE31-1BE1B41AA312}"/>
              </a:ext>
            </a:extLst>
          </p:cNvPr>
          <p:cNvCxnSpPr>
            <a:cxnSpLocks/>
          </p:cNvCxnSpPr>
          <p:nvPr/>
        </p:nvCxnSpPr>
        <p:spPr>
          <a:xfrm flipH="1" flipV="1">
            <a:off x="5869794" y="1453637"/>
            <a:ext cx="116510" cy="4407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DC492E6-A51C-7973-698F-34D0C00904C7}"/>
              </a:ext>
            </a:extLst>
          </p:cNvPr>
          <p:cNvSpPr txBox="1"/>
          <p:nvPr/>
        </p:nvSpPr>
        <p:spPr>
          <a:xfrm>
            <a:off x="5762907" y="233430"/>
            <a:ext cx="814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 </a:t>
            </a: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CA21F551-98C0-F61B-733C-92ACB5A4012D}"/>
              </a:ext>
            </a:extLst>
          </p:cNvPr>
          <p:cNvCxnSpPr>
            <a:cxnSpLocks/>
          </p:cNvCxnSpPr>
          <p:nvPr/>
        </p:nvCxnSpPr>
        <p:spPr>
          <a:xfrm flipV="1">
            <a:off x="7755281" y="1358547"/>
            <a:ext cx="403123" cy="5194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Obrázek 23">
            <a:extLst>
              <a:ext uri="{FF2B5EF4-FFF2-40B4-BE49-F238E27FC236}">
                <a16:creationId xmlns:a16="http://schemas.microsoft.com/office/drawing/2014/main" id="{3093C4D9-6F40-7D9A-2976-89040F8EC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2167" y="294752"/>
            <a:ext cx="1488274" cy="782544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2DB70019-8BB1-6B70-3570-BD7F43506471}"/>
              </a:ext>
            </a:extLst>
          </p:cNvPr>
          <p:cNvSpPr txBox="1"/>
          <p:nvPr/>
        </p:nvSpPr>
        <p:spPr>
          <a:xfrm>
            <a:off x="8376134" y="1209368"/>
            <a:ext cx="2017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>
                <a:solidFill>
                  <a:srgbClr val="00B050"/>
                </a:solidFill>
              </a:rPr>
              <a:t>Visiting</a:t>
            </a:r>
            <a:r>
              <a:rPr lang="cs-CZ" dirty="0">
                <a:solidFill>
                  <a:srgbClr val="00B050"/>
                </a:solidFill>
              </a:rPr>
              <a:t> Charles IV.</a:t>
            </a:r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D85D7C0B-19FF-4180-ABBD-21E417659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6339" y="195673"/>
            <a:ext cx="814873" cy="1068481"/>
          </a:xfrm>
          <a:prstGeom prst="rect">
            <a:avLst/>
          </a:prstGeom>
        </p:spPr>
      </p:pic>
      <p:cxnSp>
        <p:nvCxnSpPr>
          <p:cNvPr id="28" name="Přímá spojnice se šipkou 27">
            <a:extLst>
              <a:ext uri="{FF2B5EF4-FFF2-40B4-BE49-F238E27FC236}">
                <a16:creationId xmlns:a16="http://schemas.microsoft.com/office/drawing/2014/main" id="{66F5FEE6-5CB1-1536-7E0C-C9817BE7E756}"/>
              </a:ext>
            </a:extLst>
          </p:cNvPr>
          <p:cNvCxnSpPr/>
          <p:nvPr/>
        </p:nvCxnSpPr>
        <p:spPr>
          <a:xfrm>
            <a:off x="9196577" y="1650793"/>
            <a:ext cx="734399" cy="5211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FC62A690-8DE4-8BBD-A72E-7B559F130E10}"/>
              </a:ext>
            </a:extLst>
          </p:cNvPr>
          <p:cNvSpPr txBox="1"/>
          <p:nvPr/>
        </p:nvSpPr>
        <p:spPr>
          <a:xfrm>
            <a:off x="9687847" y="2248717"/>
            <a:ext cx="1865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7030A0"/>
                </a:solidFill>
              </a:rPr>
              <a:t>In </a:t>
            </a:r>
            <a:r>
              <a:rPr lang="cs-CZ" dirty="0" err="1">
                <a:solidFill>
                  <a:srgbClr val="7030A0"/>
                </a:solidFill>
              </a:rPr>
              <a:t>Malbork</a:t>
            </a:r>
            <a:r>
              <a:rPr lang="cs-CZ" dirty="0">
                <a:solidFill>
                  <a:srgbClr val="7030A0"/>
                </a:solidFill>
              </a:rPr>
              <a:t> St. </a:t>
            </a:r>
            <a:r>
              <a:rPr lang="cs-CZ" dirty="0" err="1">
                <a:solidFill>
                  <a:srgbClr val="7030A0"/>
                </a:solidFill>
              </a:rPr>
              <a:t>Wenceslas</a:t>
            </a:r>
            <a:r>
              <a:rPr lang="cs-CZ" dirty="0">
                <a:solidFill>
                  <a:srgbClr val="7030A0"/>
                </a:solidFill>
              </a:rPr>
              <a:t> on visit</a:t>
            </a:r>
          </a:p>
        </p:txBody>
      </p:sp>
      <p:pic>
        <p:nvPicPr>
          <p:cNvPr id="30" name="Obrázek 29">
            <a:extLst>
              <a:ext uri="{FF2B5EF4-FFF2-40B4-BE49-F238E27FC236}">
                <a16:creationId xmlns:a16="http://schemas.microsoft.com/office/drawing/2014/main" id="{AFFF6C40-2ECA-D01D-F74F-88AA0ECE66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5147" y="3170619"/>
            <a:ext cx="1353608" cy="897501"/>
          </a:xfrm>
          <a:prstGeom prst="rect">
            <a:avLst/>
          </a:prstGeom>
        </p:spPr>
      </p:pic>
      <p:cxnSp>
        <p:nvCxnSpPr>
          <p:cNvPr id="32" name="Přímá spojnice se šipkou 31">
            <a:extLst>
              <a:ext uri="{FF2B5EF4-FFF2-40B4-BE49-F238E27FC236}">
                <a16:creationId xmlns:a16="http://schemas.microsoft.com/office/drawing/2014/main" id="{A89CF5F3-DEED-2881-83DE-C6130F95B26D}"/>
              </a:ext>
            </a:extLst>
          </p:cNvPr>
          <p:cNvCxnSpPr>
            <a:cxnSpLocks/>
          </p:cNvCxnSpPr>
          <p:nvPr/>
        </p:nvCxnSpPr>
        <p:spPr>
          <a:xfrm>
            <a:off x="8376134" y="4080302"/>
            <a:ext cx="658809" cy="5168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2DF75B46-CD53-FFD7-F88A-D0A0AE45477D}"/>
              </a:ext>
            </a:extLst>
          </p:cNvPr>
          <p:cNvSpPr txBox="1"/>
          <p:nvPr/>
        </p:nvSpPr>
        <p:spPr>
          <a:xfrm>
            <a:off x="8772863" y="4558873"/>
            <a:ext cx="2396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There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a direct </a:t>
            </a:r>
            <a:r>
              <a:rPr lang="cs-CZ" dirty="0" err="1"/>
              <a:t>train</a:t>
            </a:r>
            <a:r>
              <a:rPr lang="cs-CZ" dirty="0"/>
              <a:t> </a:t>
            </a:r>
            <a:r>
              <a:rPr lang="cs-CZ" dirty="0" err="1"/>
              <a:t>connection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Ostrava to </a:t>
            </a:r>
            <a:r>
              <a:rPr lang="cs-CZ" dirty="0" err="1"/>
              <a:t>Gdynia</a:t>
            </a:r>
            <a:endParaRPr lang="cs-CZ" dirty="0"/>
          </a:p>
        </p:txBody>
      </p:sp>
      <p:pic>
        <p:nvPicPr>
          <p:cNvPr id="34" name="Obrázek 33">
            <a:extLst>
              <a:ext uri="{FF2B5EF4-FFF2-40B4-BE49-F238E27FC236}">
                <a16:creationId xmlns:a16="http://schemas.microsoft.com/office/drawing/2014/main" id="{4098FD65-4ACA-8D47-D992-207B10C4BD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1424" y="4950046"/>
            <a:ext cx="1233488" cy="923925"/>
          </a:xfrm>
          <a:prstGeom prst="rect">
            <a:avLst/>
          </a:prstGeom>
        </p:spPr>
      </p:pic>
      <p:sp>
        <p:nvSpPr>
          <p:cNvPr id="37" name="TextovéPole 36">
            <a:extLst>
              <a:ext uri="{FF2B5EF4-FFF2-40B4-BE49-F238E27FC236}">
                <a16:creationId xmlns:a16="http://schemas.microsoft.com/office/drawing/2014/main" id="{D533D980-110A-9966-B3A2-D7E3D21F08F6}"/>
              </a:ext>
            </a:extLst>
          </p:cNvPr>
          <p:cNvSpPr txBox="1"/>
          <p:nvPr/>
        </p:nvSpPr>
        <p:spPr>
          <a:xfrm>
            <a:off x="1952307" y="5122776"/>
            <a:ext cx="2396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cxnSp>
        <p:nvCxnSpPr>
          <p:cNvPr id="40" name="Přímá spojnice se šipkou 39">
            <a:extLst>
              <a:ext uri="{FF2B5EF4-FFF2-40B4-BE49-F238E27FC236}">
                <a16:creationId xmlns:a16="http://schemas.microsoft.com/office/drawing/2014/main" id="{0CE1F484-3753-2DFB-4860-4CABF22CA049}"/>
              </a:ext>
            </a:extLst>
          </p:cNvPr>
          <p:cNvCxnSpPr/>
          <p:nvPr/>
        </p:nvCxnSpPr>
        <p:spPr>
          <a:xfrm flipH="1">
            <a:off x="3618742" y="729913"/>
            <a:ext cx="13170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BF063B6C-D2E1-7BB0-047E-35BD8B670432}"/>
              </a:ext>
            </a:extLst>
          </p:cNvPr>
          <p:cNvSpPr txBox="1"/>
          <p:nvPr/>
        </p:nvSpPr>
        <p:spPr>
          <a:xfrm>
            <a:off x="1832883" y="1447298"/>
            <a:ext cx="2143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solidFill>
                  <a:srgbClr val="FF0000"/>
                </a:solidFill>
              </a:rPr>
              <a:t>Cathedral</a:t>
            </a:r>
            <a:r>
              <a:rPr lang="cs-CZ" dirty="0">
                <a:solidFill>
                  <a:srgbClr val="FF0000"/>
                </a:solidFill>
              </a:rPr>
              <a:t> Ascension </a:t>
            </a:r>
            <a:r>
              <a:rPr lang="cs-CZ" dirty="0" err="1">
                <a:solidFill>
                  <a:srgbClr val="FF0000"/>
                </a:solidFill>
              </a:rPr>
              <a:t>Virgin</a:t>
            </a:r>
            <a:r>
              <a:rPr lang="cs-CZ" dirty="0">
                <a:solidFill>
                  <a:srgbClr val="FF0000"/>
                </a:solidFill>
              </a:rPr>
              <a:t> Mary, Opava</a:t>
            </a:r>
          </a:p>
        </p:txBody>
      </p:sp>
      <p:pic>
        <p:nvPicPr>
          <p:cNvPr id="1026" name="Picture 2" descr="Konkatedrála Nanebevzetí Panny Marie – Wikipedie">
            <a:extLst>
              <a:ext uri="{FF2B5EF4-FFF2-40B4-BE49-F238E27FC236}">
                <a16:creationId xmlns:a16="http://schemas.microsoft.com/office/drawing/2014/main" id="{7F5F8231-A5BD-1F6B-AAC2-9AEE65FE2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119" y="302158"/>
            <a:ext cx="1468977" cy="111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8FDE9FFB-F3DF-2F54-1B7F-E41AD320D615}"/>
              </a:ext>
            </a:extLst>
          </p:cNvPr>
          <p:cNvCxnSpPr>
            <a:cxnSpLocks/>
          </p:cNvCxnSpPr>
          <p:nvPr/>
        </p:nvCxnSpPr>
        <p:spPr>
          <a:xfrm flipH="1">
            <a:off x="8815203" y="5677242"/>
            <a:ext cx="1578022" cy="125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3EF30EC-0A46-A372-3E17-7EDFB7E5501E}"/>
              </a:ext>
            </a:extLst>
          </p:cNvPr>
          <p:cNvSpPr txBox="1"/>
          <p:nvPr/>
        </p:nvSpPr>
        <p:spPr>
          <a:xfrm>
            <a:off x="6787709" y="4707277"/>
            <a:ext cx="2228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solidFill>
                  <a:srgbClr val="00B0F0"/>
                </a:solidFill>
              </a:rPr>
              <a:t>Malbork</a:t>
            </a:r>
            <a:r>
              <a:rPr lang="cs-CZ" dirty="0">
                <a:solidFill>
                  <a:srgbClr val="00B0F0"/>
                </a:solidFill>
              </a:rPr>
              <a:t> </a:t>
            </a:r>
            <a:r>
              <a:rPr lang="cs-CZ" dirty="0" err="1">
                <a:solidFill>
                  <a:srgbClr val="00B0F0"/>
                </a:solidFill>
              </a:rPr>
              <a:t>Castle</a:t>
            </a:r>
            <a:r>
              <a:rPr lang="cs-CZ" dirty="0">
                <a:solidFill>
                  <a:srgbClr val="00B0F0"/>
                </a:solidFill>
              </a:rPr>
              <a:t> </a:t>
            </a:r>
            <a:r>
              <a:rPr lang="cs-CZ" dirty="0" err="1">
                <a:solidFill>
                  <a:srgbClr val="00B0F0"/>
                </a:solidFill>
              </a:rPr>
              <a:t>is</a:t>
            </a:r>
            <a:r>
              <a:rPr lang="cs-CZ" dirty="0">
                <a:solidFill>
                  <a:srgbClr val="00B0F0"/>
                </a:solidFill>
              </a:rPr>
              <a:t> </a:t>
            </a:r>
          </a:p>
          <a:p>
            <a:r>
              <a:rPr lang="cs-CZ" dirty="0">
                <a:solidFill>
                  <a:srgbClr val="00B0F0"/>
                </a:solidFill>
              </a:rPr>
              <a:t>a UNESCO monument as a </a:t>
            </a:r>
            <a:r>
              <a:rPr lang="cs-CZ" dirty="0" err="1">
                <a:solidFill>
                  <a:srgbClr val="00B0F0"/>
                </a:solidFill>
              </a:rPr>
              <a:t>castle</a:t>
            </a:r>
            <a:r>
              <a:rPr lang="cs-CZ" dirty="0">
                <a:solidFill>
                  <a:srgbClr val="00B0F0"/>
                </a:solidFill>
              </a:rPr>
              <a:t> in Prague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A938D3CA-FB38-3486-3132-A26F4EAF42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8728" y="5914349"/>
            <a:ext cx="1153105" cy="767339"/>
          </a:xfrm>
          <a:prstGeom prst="rect">
            <a:avLst/>
          </a:prstGeom>
        </p:spPr>
      </p:pic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E1DCCAD1-1DA2-699E-1D5A-AFBDD4DB4967}"/>
              </a:ext>
            </a:extLst>
          </p:cNvPr>
          <p:cNvCxnSpPr/>
          <p:nvPr/>
        </p:nvCxnSpPr>
        <p:spPr>
          <a:xfrm flipH="1">
            <a:off x="2418735" y="2841523"/>
            <a:ext cx="1200007" cy="2556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E02B2146-AE40-254B-3FE2-C4730C251873}"/>
              </a:ext>
            </a:extLst>
          </p:cNvPr>
          <p:cNvSpPr txBox="1"/>
          <p:nvPr/>
        </p:nvSpPr>
        <p:spPr>
          <a:xfrm>
            <a:off x="333420" y="2847454"/>
            <a:ext cx="2445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The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largest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Gothic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castle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in </a:t>
            </a:r>
            <a:r>
              <a:rPr lang="cs-CZ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the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world</a:t>
            </a:r>
            <a:endParaRPr lang="cs-CZ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C7D3EEB-3D72-1D64-1FAC-10502D8E99A7}"/>
              </a:ext>
            </a:extLst>
          </p:cNvPr>
          <p:cNvSpPr txBox="1"/>
          <p:nvPr/>
        </p:nvSpPr>
        <p:spPr>
          <a:xfrm>
            <a:off x="4863228" y="1105084"/>
            <a:ext cx="22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/>
              <a:t>Brick</a:t>
            </a:r>
            <a:r>
              <a:rPr lang="cs-CZ" dirty="0"/>
              <a:t> </a:t>
            </a:r>
            <a:r>
              <a:rPr lang="cs-CZ" dirty="0" err="1"/>
              <a:t>castle</a:t>
            </a:r>
            <a:r>
              <a:rPr lang="cs-CZ" dirty="0"/>
              <a:t> in Opava</a:t>
            </a:r>
          </a:p>
        </p:txBody>
      </p: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166AA6D3-01CF-9908-6C31-39A7AD46265F}"/>
              </a:ext>
            </a:extLst>
          </p:cNvPr>
          <p:cNvCxnSpPr>
            <a:cxnSpLocks/>
          </p:cNvCxnSpPr>
          <p:nvPr/>
        </p:nvCxnSpPr>
        <p:spPr>
          <a:xfrm>
            <a:off x="1150374" y="3781974"/>
            <a:ext cx="122435" cy="7100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2D5EB004-78B9-5211-83F0-809FB7A19F0D}"/>
              </a:ext>
            </a:extLst>
          </p:cNvPr>
          <p:cNvSpPr txBox="1"/>
          <p:nvPr/>
        </p:nvSpPr>
        <p:spPr>
          <a:xfrm>
            <a:off x="84710" y="4502786"/>
            <a:ext cx="40755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>
                <a:solidFill>
                  <a:srgbClr val="FF0000"/>
                </a:solidFill>
              </a:rPr>
              <a:t>Malbork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 err="1">
                <a:solidFill>
                  <a:srgbClr val="FF0000"/>
                </a:solidFill>
              </a:rPr>
              <a:t>Castle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 err="1">
                <a:solidFill>
                  <a:srgbClr val="FF0000"/>
                </a:solidFill>
              </a:rPr>
              <a:t>consists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 err="1">
                <a:solidFill>
                  <a:srgbClr val="FF0000"/>
                </a:solidFill>
              </a:rPr>
              <a:t>of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 err="1">
                <a:solidFill>
                  <a:srgbClr val="FF0000"/>
                </a:solidFill>
              </a:rPr>
              <a:t>three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 err="1">
                <a:solidFill>
                  <a:srgbClr val="FF0000"/>
                </a:solidFill>
              </a:rPr>
              <a:t>parts</a:t>
            </a:r>
            <a:r>
              <a:rPr lang="cs-CZ" dirty="0">
                <a:solidFill>
                  <a:srgbClr val="FF0000"/>
                </a:solidFill>
              </a:rPr>
              <a:t> -</a:t>
            </a:r>
          </a:p>
          <a:p>
            <a:r>
              <a:rPr lang="cs-CZ" dirty="0" err="1">
                <a:solidFill>
                  <a:srgbClr val="FF0000"/>
                </a:solidFill>
              </a:rPr>
              <a:t>Low</a:t>
            </a:r>
            <a:r>
              <a:rPr lang="cs-CZ" dirty="0">
                <a:solidFill>
                  <a:srgbClr val="FF0000"/>
                </a:solidFill>
              </a:rPr>
              <a:t>, Medium and </a:t>
            </a:r>
            <a:r>
              <a:rPr lang="cs-CZ" dirty="0" err="1">
                <a:solidFill>
                  <a:srgbClr val="FF0000"/>
                </a:solidFill>
              </a:rPr>
              <a:t>High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 err="1">
                <a:solidFill>
                  <a:srgbClr val="FF0000"/>
                </a:solidFill>
              </a:rPr>
              <a:t>castle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27BE0F90-60C2-8276-BE19-EC73EF2752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4983" y="3533455"/>
            <a:ext cx="1309688" cy="871538"/>
          </a:xfrm>
          <a:prstGeom prst="rect">
            <a:avLst/>
          </a:prstGeom>
        </p:spPr>
      </p:pic>
      <p:cxnSp>
        <p:nvCxnSpPr>
          <p:cNvPr id="31" name="Přímá spojnice se šipkou 30">
            <a:extLst>
              <a:ext uri="{FF2B5EF4-FFF2-40B4-BE49-F238E27FC236}">
                <a16:creationId xmlns:a16="http://schemas.microsoft.com/office/drawing/2014/main" id="{7BB068FD-EB02-860C-D5FC-41B0B9DFCE2D}"/>
              </a:ext>
            </a:extLst>
          </p:cNvPr>
          <p:cNvCxnSpPr>
            <a:cxnSpLocks/>
          </p:cNvCxnSpPr>
          <p:nvPr/>
        </p:nvCxnSpPr>
        <p:spPr>
          <a:xfrm>
            <a:off x="1596544" y="5205079"/>
            <a:ext cx="112491" cy="4784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C6CCD0AC-7CA2-AB14-120A-48AE0805B3E3}"/>
              </a:ext>
            </a:extLst>
          </p:cNvPr>
          <p:cNvSpPr txBox="1"/>
          <p:nvPr/>
        </p:nvSpPr>
        <p:spPr>
          <a:xfrm>
            <a:off x="561896" y="5663981"/>
            <a:ext cx="3990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2">
                    <a:lumMod val="75000"/>
                  </a:schemeClr>
                </a:solidFill>
              </a:rPr>
              <a:t>construction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2">
                    <a:lumMod val="75000"/>
                  </a:schemeClr>
                </a:solidFill>
              </a:rPr>
              <a:t>castle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2">
                    <a:lumMod val="75000"/>
                  </a:schemeClr>
                </a:solidFill>
              </a:rPr>
              <a:t>began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2">
                    <a:lumMod val="75000"/>
                  </a:schemeClr>
                </a:solidFill>
              </a:rPr>
              <a:t>afther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 1280</a:t>
            </a:r>
          </a:p>
        </p:txBody>
      </p:sp>
      <p:cxnSp>
        <p:nvCxnSpPr>
          <p:cNvPr id="39" name="Přímá spojnice se šipkou 38">
            <a:extLst>
              <a:ext uri="{FF2B5EF4-FFF2-40B4-BE49-F238E27FC236}">
                <a16:creationId xmlns:a16="http://schemas.microsoft.com/office/drawing/2014/main" id="{E5831870-E1F8-7326-1179-0379D77153B1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3754755" y="4968192"/>
            <a:ext cx="854087" cy="6932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ovéPole 41">
            <a:extLst>
              <a:ext uri="{FF2B5EF4-FFF2-40B4-BE49-F238E27FC236}">
                <a16:creationId xmlns:a16="http://schemas.microsoft.com/office/drawing/2014/main" id="{9050325D-591B-C58D-F033-4ECF1A4FDB21}"/>
              </a:ext>
            </a:extLst>
          </p:cNvPr>
          <p:cNvSpPr txBox="1"/>
          <p:nvPr/>
        </p:nvSpPr>
        <p:spPr>
          <a:xfrm>
            <a:off x="4608842" y="4506527"/>
            <a:ext cx="19804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The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owner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of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the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castle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was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the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Teutonic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Knigths</a:t>
            </a: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3" name="Obrázek 42">
            <a:extLst>
              <a:ext uri="{FF2B5EF4-FFF2-40B4-BE49-F238E27FC236}">
                <a16:creationId xmlns:a16="http://schemas.microsoft.com/office/drawing/2014/main" id="{33DA1AAC-AAB7-1276-1008-7FC1E0B1AB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95460" y="5429856"/>
            <a:ext cx="1681431" cy="116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0920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6330</TotalTime>
  <Words>86</Words>
  <Application>Microsoft Office PowerPoint</Application>
  <PresentationFormat>Širokoúhlá obrazovka</PresentationFormat>
  <Paragraphs>15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Motiv Office</vt:lpstr>
      <vt:lpstr>MALBORK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MALBORK</dc:title>
  <dc:creator>Marie Slabá</dc:creator>
  <cp:lastModifiedBy>Slaba Marie</cp:lastModifiedBy>
  <cp:revision>5</cp:revision>
  <dcterms:created xsi:type="dcterms:W3CDTF">2024-05-30T18:24:24Z</dcterms:created>
  <dcterms:modified xsi:type="dcterms:W3CDTF">2024-06-05T05:54:09Z</dcterms:modified>
</cp:coreProperties>
</file>