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58" r:id="rId6"/>
    <p:sldId id="25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5E71F-62C0-4FE5-BED1-FEBB3956BFC0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4075D-0902-4697-BE76-7E3205039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096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4075D-0902-4697-BE76-7E320503949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4885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57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037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531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766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940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694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141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36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350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07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8962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4310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3102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6083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6459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995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347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3166D75-8C30-4AB6-A0B0-CA4B5F344822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BBA96-C512-4565-AD0D-F7D3C5A04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02092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7.jpg"/><Relationship Id="rId4" Type="http://schemas.openxmlformats.org/officeDocument/2006/relationships/image" Target="../media/image3.pn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8.jpg"/><Relationship Id="rId5" Type="http://schemas.openxmlformats.org/officeDocument/2006/relationships/image" Target="../media/image3.png"/><Relationship Id="rId10" Type="http://schemas.openxmlformats.org/officeDocument/2006/relationships/image" Target="../media/image27.jpg"/><Relationship Id="rId4" Type="http://schemas.openxmlformats.org/officeDocument/2006/relationships/image" Target="../media/image2.png"/><Relationship Id="rId9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Akwarium Gdyńskie | Oceanarium w Gdyni | Poland Travel Vlog - YouTube">
            <a:extLst>
              <a:ext uri="{FF2B5EF4-FFF2-40B4-BE49-F238E27FC236}">
                <a16:creationId xmlns:a16="http://schemas.microsoft.com/office/drawing/2014/main" id="{D21DE84F-16F3-1F78-E564-EA4A919369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3" b="12619"/>
          <a:stretch/>
        </p:blipFill>
        <p:spPr bwMode="auto">
          <a:xfrm>
            <a:off x="0" y="-17102"/>
            <a:ext cx="12208260" cy="687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7E663633-A237-2FBA-99A5-E8829153D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1423" y="3671162"/>
            <a:ext cx="8825658" cy="861420"/>
          </a:xfrm>
        </p:spPr>
        <p:txBody>
          <a:bodyPr/>
          <a:lstStyle/>
          <a:p>
            <a:r>
              <a:rPr lang="cs-CZ" dirty="0"/>
              <a:t> </a:t>
            </a:r>
            <a:r>
              <a:rPr lang="cs-CZ" b="1" dirty="0">
                <a:solidFill>
                  <a:schemeClr val="bg1"/>
                </a:solidFill>
              </a:rPr>
              <a:t>Tomáš </a:t>
            </a:r>
            <a:r>
              <a:rPr lang="cs-CZ" b="1" dirty="0" err="1">
                <a:solidFill>
                  <a:schemeClr val="bg1"/>
                </a:solidFill>
              </a:rPr>
              <a:t>Gurný</a:t>
            </a:r>
            <a:r>
              <a:rPr lang="cs-CZ" b="1" dirty="0">
                <a:solidFill>
                  <a:schemeClr val="bg1"/>
                </a:solidFill>
              </a:rPr>
              <a:t>, Lukáš Doležal, Radek Hlavatý, Jan </a:t>
            </a:r>
            <a:r>
              <a:rPr lang="cs-CZ" b="1" dirty="0" err="1">
                <a:solidFill>
                  <a:schemeClr val="bg1"/>
                </a:solidFill>
              </a:rPr>
              <a:t>Buroň</a:t>
            </a:r>
            <a:r>
              <a:rPr lang="cs-CZ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219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E14565-F031-41E0-0A33-ED22DEE42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835104"/>
            <a:ext cx="9404723" cy="1400530"/>
          </a:xfrm>
        </p:spPr>
        <p:txBody>
          <a:bodyPr/>
          <a:lstStyle/>
          <a:p>
            <a:pPr algn="ctr"/>
            <a:r>
              <a:rPr lang="cs-CZ" b="1" dirty="0"/>
              <a:t>WHAT WE LEARNED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6492C1-C536-043D-9229-60FE2AB8C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aquarium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53 </a:t>
            </a:r>
            <a:r>
              <a:rPr lang="cs-CZ" dirty="0" err="1"/>
              <a:t>years</a:t>
            </a:r>
            <a:r>
              <a:rPr lang="cs-CZ" dirty="0"/>
              <a:t> </a:t>
            </a:r>
            <a:r>
              <a:rPr lang="cs-CZ" dirty="0" err="1"/>
              <a:t>old</a:t>
            </a:r>
            <a:r>
              <a:rPr lang="cs-CZ" dirty="0"/>
              <a:t> and </a:t>
            </a:r>
            <a:r>
              <a:rPr lang="cs-CZ" dirty="0" err="1"/>
              <a:t>contains</a:t>
            </a:r>
            <a:r>
              <a:rPr lang="cs-CZ" dirty="0"/>
              <a:t> 215 </a:t>
            </a:r>
            <a:r>
              <a:rPr lang="cs-CZ" dirty="0" err="1"/>
              <a:t>different</a:t>
            </a:r>
            <a:r>
              <a:rPr lang="cs-CZ" dirty="0"/>
              <a:t> </a:t>
            </a:r>
            <a:r>
              <a:rPr lang="cs-CZ" dirty="0" err="1"/>
              <a:t>animals</a:t>
            </a:r>
            <a:r>
              <a:rPr lang="cs-CZ" dirty="0"/>
              <a:t> </a:t>
            </a:r>
          </a:p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hammerhead</a:t>
            </a:r>
            <a:r>
              <a:rPr lang="cs-CZ" dirty="0"/>
              <a:t> </a:t>
            </a:r>
            <a:r>
              <a:rPr lang="cs-CZ" dirty="0" err="1"/>
              <a:t>shark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second </a:t>
            </a:r>
            <a:r>
              <a:rPr lang="cs-CZ" dirty="0" err="1"/>
              <a:t>largest</a:t>
            </a:r>
            <a:r>
              <a:rPr lang="cs-CZ" dirty="0"/>
              <a:t> </a:t>
            </a:r>
            <a:r>
              <a:rPr lang="cs-CZ" dirty="0" err="1"/>
              <a:t>shark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world</a:t>
            </a:r>
            <a:r>
              <a:rPr lang="cs-CZ" dirty="0"/>
              <a:t> </a:t>
            </a:r>
          </a:p>
          <a:p>
            <a:r>
              <a:rPr lang="cs-CZ" dirty="0" err="1"/>
              <a:t>Jellyfish</a:t>
            </a:r>
            <a:r>
              <a:rPr lang="cs-CZ" dirty="0"/>
              <a:t> has </a:t>
            </a:r>
            <a:r>
              <a:rPr lang="cs-CZ" dirty="0" err="1"/>
              <a:t>two</a:t>
            </a:r>
            <a:r>
              <a:rPr lang="cs-CZ" dirty="0"/>
              <a:t> </a:t>
            </a:r>
            <a:r>
              <a:rPr lang="cs-CZ" dirty="0" err="1"/>
              <a:t>stages</a:t>
            </a:r>
            <a:r>
              <a:rPr lang="cs-CZ" dirty="0"/>
              <a:t>,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first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a polyp, </a:t>
            </a:r>
            <a:r>
              <a:rPr lang="cs-CZ" dirty="0" err="1"/>
              <a:t>which</a:t>
            </a:r>
            <a:r>
              <a:rPr lang="cs-CZ" dirty="0"/>
              <a:t> </a:t>
            </a:r>
            <a:r>
              <a:rPr lang="cs-CZ" dirty="0" err="1"/>
              <a:t>then</a:t>
            </a:r>
            <a:r>
              <a:rPr lang="cs-CZ" dirty="0"/>
              <a:t> </a:t>
            </a:r>
            <a:r>
              <a:rPr lang="cs-CZ" dirty="0" err="1"/>
              <a:t>becomes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second - a </a:t>
            </a:r>
            <a:r>
              <a:rPr lang="cs-CZ" dirty="0" err="1"/>
              <a:t>jellyfish</a:t>
            </a:r>
            <a:r>
              <a:rPr lang="cs-CZ" dirty="0"/>
              <a:t> </a:t>
            </a:r>
          </a:p>
          <a:p>
            <a:r>
              <a:rPr lang="cs-CZ" dirty="0"/>
              <a:t>An </a:t>
            </a:r>
            <a:r>
              <a:rPr lang="cs-CZ" dirty="0" err="1"/>
              <a:t>anaconda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reach</a:t>
            </a:r>
            <a:r>
              <a:rPr lang="cs-CZ" dirty="0"/>
              <a:t> a </a:t>
            </a:r>
            <a:r>
              <a:rPr lang="cs-CZ" dirty="0" err="1"/>
              <a:t>lenght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over</a:t>
            </a:r>
            <a:r>
              <a:rPr lang="cs-CZ" dirty="0"/>
              <a:t> 7 </a:t>
            </a:r>
            <a:r>
              <a:rPr lang="cs-CZ" dirty="0" err="1"/>
              <a:t>meters</a:t>
            </a:r>
            <a:r>
              <a:rPr lang="cs-CZ" dirty="0"/>
              <a:t> and </a:t>
            </a:r>
            <a:r>
              <a:rPr lang="cs-CZ" dirty="0" err="1"/>
              <a:t>weight</a:t>
            </a:r>
            <a:r>
              <a:rPr lang="cs-CZ" dirty="0"/>
              <a:t> </a:t>
            </a:r>
            <a:r>
              <a:rPr lang="cs-CZ" dirty="0" err="1"/>
              <a:t>over</a:t>
            </a:r>
            <a:r>
              <a:rPr lang="cs-CZ" dirty="0"/>
              <a:t> 100 </a:t>
            </a:r>
            <a:r>
              <a:rPr lang="cs-CZ" dirty="0" err="1"/>
              <a:t>kilos</a:t>
            </a:r>
            <a:r>
              <a:rPr lang="cs-CZ" dirty="0"/>
              <a:t> </a:t>
            </a:r>
          </a:p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whole</a:t>
            </a:r>
            <a:r>
              <a:rPr lang="cs-CZ" dirty="0"/>
              <a:t> body </a:t>
            </a:r>
            <a:r>
              <a:rPr lang="cs-CZ" dirty="0" err="1"/>
              <a:t>of</a:t>
            </a:r>
            <a:r>
              <a:rPr lang="cs-CZ" dirty="0"/>
              <a:t> a </a:t>
            </a:r>
            <a:r>
              <a:rPr lang="cs-CZ" dirty="0" err="1"/>
              <a:t>great</a:t>
            </a:r>
            <a:r>
              <a:rPr lang="cs-CZ" dirty="0"/>
              <a:t> </a:t>
            </a:r>
            <a:r>
              <a:rPr lang="cs-CZ" dirty="0" err="1"/>
              <a:t>white</a:t>
            </a:r>
            <a:r>
              <a:rPr lang="cs-CZ" dirty="0"/>
              <a:t> </a:t>
            </a:r>
            <a:r>
              <a:rPr lang="cs-CZ" dirty="0" err="1"/>
              <a:t>shark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reach</a:t>
            </a:r>
            <a:r>
              <a:rPr lang="cs-CZ" dirty="0"/>
              <a:t> a </a:t>
            </a:r>
            <a:r>
              <a:rPr lang="cs-CZ" dirty="0" err="1"/>
              <a:t>width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over</a:t>
            </a:r>
            <a:r>
              <a:rPr lang="cs-CZ" dirty="0"/>
              <a:t> </a:t>
            </a:r>
            <a:r>
              <a:rPr lang="cs-CZ" dirty="0" err="1"/>
              <a:t>half</a:t>
            </a:r>
            <a:r>
              <a:rPr lang="cs-CZ" dirty="0"/>
              <a:t> a meter and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force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pressure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more </a:t>
            </a:r>
            <a:r>
              <a:rPr lang="cs-CZ" dirty="0" err="1"/>
              <a:t>than</a:t>
            </a:r>
            <a:r>
              <a:rPr lang="cs-CZ" dirty="0"/>
              <a:t> 9000 N (900kg)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529560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2060">
            <a:extLst>
              <a:ext uri="{FF2B5EF4-FFF2-40B4-BE49-F238E27FC236}">
                <a16:creationId xmlns:a16="http://schemas.microsoft.com/office/drawing/2014/main" id="{844EE02A-F0F8-4A23-B21D-CF2066B65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063" name="Picture 2062">
            <a:extLst>
              <a:ext uri="{FF2B5EF4-FFF2-40B4-BE49-F238E27FC236}">
                <a16:creationId xmlns:a16="http://schemas.microsoft.com/office/drawing/2014/main" id="{99F13062-7BB6-4A97-B661-CDE2EDEAE7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065" name="Oval 2064">
            <a:extLst>
              <a:ext uri="{FF2B5EF4-FFF2-40B4-BE49-F238E27FC236}">
                <a16:creationId xmlns:a16="http://schemas.microsoft.com/office/drawing/2014/main" id="{44F3197D-248B-46C5-B6EE-003F4E0C6C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2067" name="Picture 2066">
            <a:extLst>
              <a:ext uri="{FF2B5EF4-FFF2-40B4-BE49-F238E27FC236}">
                <a16:creationId xmlns:a16="http://schemas.microsoft.com/office/drawing/2014/main" id="{FFC3E649-106F-4B41-9FF5-327536E4C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69" name="Picture 2068">
            <a:extLst>
              <a:ext uri="{FF2B5EF4-FFF2-40B4-BE49-F238E27FC236}">
                <a16:creationId xmlns:a16="http://schemas.microsoft.com/office/drawing/2014/main" id="{79F6731C-42C0-45DB-9F9A-B831CBEC51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71" name="Rectangle 2070">
            <a:extLst>
              <a:ext uri="{FF2B5EF4-FFF2-40B4-BE49-F238E27FC236}">
                <a16:creationId xmlns:a16="http://schemas.microsoft.com/office/drawing/2014/main" id="{040549E2-C5A5-4ED5-80AB-070FEBDF53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E89A96D-9CA2-6EC5-9ED1-175A12AAA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9" y="1447800"/>
            <a:ext cx="334245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PORT OF ZOESTER</a:t>
            </a:r>
          </a:p>
        </p:txBody>
      </p:sp>
      <p:pic>
        <p:nvPicPr>
          <p:cNvPr id="2052" name="Picture 4" descr="Akvárium Gdyně | Slevomat.cz">
            <a:extLst>
              <a:ext uri="{FF2B5EF4-FFF2-40B4-BE49-F238E27FC236}">
                <a16:creationId xmlns:a16="http://schemas.microsoft.com/office/drawing/2014/main" id="{F8FDD8D1-B824-0A23-50EB-906353F82D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4" r="16836"/>
          <a:stretch/>
        </p:blipFill>
        <p:spPr bwMode="auto">
          <a:xfrm>
            <a:off x="607848" y="609601"/>
            <a:ext cx="4137660" cy="56387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 descr="Obsah obrázku želva, savec, plaz, Mořská želva">
            <a:extLst>
              <a:ext uri="{FF2B5EF4-FFF2-40B4-BE49-F238E27FC236}">
                <a16:creationId xmlns:a16="http://schemas.microsoft.com/office/drawing/2014/main" id="{D662A888-A134-5711-42F4-D62EE3D1C80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1" r="19559" b="5"/>
          <a:stretch/>
        </p:blipFill>
        <p:spPr>
          <a:xfrm>
            <a:off x="4896384" y="609601"/>
            <a:ext cx="2657754" cy="27439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2056" name="Picture 8" descr="Gdynia Aquarium - Tricity">
            <a:extLst>
              <a:ext uri="{FF2B5EF4-FFF2-40B4-BE49-F238E27FC236}">
                <a16:creationId xmlns:a16="http://schemas.microsoft.com/office/drawing/2014/main" id="{C621BC94-2C70-1A0D-15AA-94204B121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2" r="18940" b="3"/>
          <a:stretch/>
        </p:blipFill>
        <p:spPr bwMode="auto">
          <a:xfrm>
            <a:off x="4896384" y="3504436"/>
            <a:ext cx="2657754" cy="274396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7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CE30C2-8744-44DE-3DA4-DDF25C57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786" y="773085"/>
            <a:ext cx="9404723" cy="961412"/>
          </a:xfrm>
        </p:spPr>
        <p:txBody>
          <a:bodyPr/>
          <a:lstStyle/>
          <a:p>
            <a:pPr algn="ctr"/>
            <a:r>
              <a:rPr lang="cs-CZ" b="1" dirty="0"/>
              <a:t>BALTIC HALL</a:t>
            </a:r>
          </a:p>
        </p:txBody>
      </p:sp>
      <p:pic>
        <p:nvPicPr>
          <p:cNvPr id="12" name="Obrázek 11" descr="Obsah obrázku Mořský savec, ryba, interiér, umění&#10;&#10;Popis byl vytvořen automaticky">
            <a:extLst>
              <a:ext uri="{FF2B5EF4-FFF2-40B4-BE49-F238E27FC236}">
                <a16:creationId xmlns:a16="http://schemas.microsoft.com/office/drawing/2014/main" id="{E71FC6CF-3703-B4A6-87ED-D06855BCA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66" y="2100626"/>
            <a:ext cx="5312385" cy="3984289"/>
          </a:xfrm>
          <a:prstGeom prst="rect">
            <a:avLst/>
          </a:prstGeom>
        </p:spPr>
      </p:pic>
      <p:pic>
        <p:nvPicPr>
          <p:cNvPr id="21" name="Obrázek 20" descr="Obsah obrázku mapa">
            <a:extLst>
              <a:ext uri="{FF2B5EF4-FFF2-40B4-BE49-F238E27FC236}">
                <a16:creationId xmlns:a16="http://schemas.microsoft.com/office/drawing/2014/main" id="{04A7091D-BD2C-B74D-3E27-DF6D0CC15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00626"/>
            <a:ext cx="5312383" cy="398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2129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81610-9C3A-6395-B43A-5B7F67EFF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39" y="835103"/>
            <a:ext cx="9404723" cy="1280389"/>
          </a:xfrm>
        </p:spPr>
        <p:txBody>
          <a:bodyPr/>
          <a:lstStyle/>
          <a:p>
            <a:pPr algn="ctr"/>
            <a:r>
              <a:rPr lang="cs-CZ" b="1" dirty="0"/>
              <a:t>AT THE JUNCTION OF WATER AND LAND </a:t>
            </a:r>
          </a:p>
        </p:txBody>
      </p:sp>
      <p:pic>
        <p:nvPicPr>
          <p:cNvPr id="5" name="Obrázek 4" descr="Obsah obrázku ryba, akvárium, Mořská biologie, Organismus&#10;&#10;Popis byl vytvořen automaticky">
            <a:extLst>
              <a:ext uri="{FF2B5EF4-FFF2-40B4-BE49-F238E27FC236}">
                <a16:creationId xmlns:a16="http://schemas.microsoft.com/office/drawing/2014/main" id="{A05C3CF9-345A-08EA-E8EF-339AE4BC5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92" y="2797233"/>
            <a:ext cx="4016390" cy="3012293"/>
          </a:xfrm>
          <a:prstGeom prst="rect">
            <a:avLst/>
          </a:prstGeom>
        </p:spPr>
      </p:pic>
      <p:pic>
        <p:nvPicPr>
          <p:cNvPr id="6" name="Obrázek 5" descr="Obsah obrázku akvárium, Výrazná modrá, modrá, interiér&#10;&#10;Popis byl vytvořen automaticky">
            <a:extLst>
              <a:ext uri="{FF2B5EF4-FFF2-40B4-BE49-F238E27FC236}">
                <a16:creationId xmlns:a16="http://schemas.microsoft.com/office/drawing/2014/main" id="{5700989A-199E-66F3-3EEA-B4648C4BAB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6042" r="3959" b="7278"/>
          <a:stretch/>
        </p:blipFill>
        <p:spPr>
          <a:xfrm>
            <a:off x="4916765" y="2797232"/>
            <a:ext cx="6746543" cy="30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9738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CFEF52E-7F6A-532B-B3CE-2FA7B1531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9" y="1447800"/>
            <a:ext cx="334245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DIDACT</a:t>
            </a:r>
          </a:p>
        </p:txBody>
      </p:sp>
      <p:pic>
        <p:nvPicPr>
          <p:cNvPr id="6" name="Obrázek 5" descr="Obsah obrázku savec, kostra, dinosaurus, Zkamenělina&#10;&#10;Popis byl vytvořen automaticky">
            <a:extLst>
              <a:ext uri="{FF2B5EF4-FFF2-40B4-BE49-F238E27FC236}">
                <a16:creationId xmlns:a16="http://schemas.microsoft.com/office/drawing/2014/main" id="{532CA4AA-AA2D-9BF7-665A-5BFD53BF21F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r="565" b="5"/>
          <a:stretch/>
        </p:blipFill>
        <p:spPr>
          <a:xfrm>
            <a:off x="607848" y="609600"/>
            <a:ext cx="3397707" cy="27439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2" name="Obrázek 11" descr="Obsah obrázku boty, oblečení, osoba, interiér&#10;&#10;Popis byl vytvořen automaticky">
            <a:extLst>
              <a:ext uri="{FF2B5EF4-FFF2-40B4-BE49-F238E27FC236}">
                <a16:creationId xmlns:a16="http://schemas.microsoft.com/office/drawing/2014/main" id="{1F94AB24-13C9-DF8B-42F6-F3DEE5BB660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" r="5599" b="5"/>
          <a:stretch/>
        </p:blipFill>
        <p:spPr>
          <a:xfrm>
            <a:off x="4156431" y="609601"/>
            <a:ext cx="3397707" cy="27439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3" name="Obrázek 12" descr="Obsah obrázku text, cedule, muzeum, interiér&#10;&#10;Popis byl vytvořen automaticky">
            <a:extLst>
              <a:ext uri="{FF2B5EF4-FFF2-40B4-BE49-F238E27FC236}">
                <a16:creationId xmlns:a16="http://schemas.microsoft.com/office/drawing/2014/main" id="{7BB0F230-6CD2-479D-4018-C22E1F09955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 b="5"/>
          <a:stretch/>
        </p:blipFill>
        <p:spPr>
          <a:xfrm>
            <a:off x="607848" y="3504436"/>
            <a:ext cx="3397707" cy="27439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4" name="Obrázek 13" descr="Obsah obrázku text, akvárium, interiér, displej&#10;&#10;Popis byl vytvořen automaticky">
            <a:extLst>
              <a:ext uri="{FF2B5EF4-FFF2-40B4-BE49-F238E27FC236}">
                <a16:creationId xmlns:a16="http://schemas.microsoft.com/office/drawing/2014/main" id="{BDF5D397-B4FA-5459-B71F-977426B046D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 b="5"/>
          <a:stretch/>
        </p:blipFill>
        <p:spPr>
          <a:xfrm>
            <a:off x="4156431" y="3504436"/>
            <a:ext cx="3397707" cy="27439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770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44EE02A-F0F8-4A23-B21D-CF2066B65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F13062-7BB6-4A97-B661-CDE2EDEAE7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44F3197D-248B-46C5-B6EE-003F4E0C6C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FC3E649-106F-4B41-9FF5-327536E4C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9F6731C-42C0-45DB-9F9A-B831CBEC51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40549E2-C5A5-4ED5-80AB-070FEBDF53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E11389-34FD-E2EF-019D-212011B4F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9" y="1447800"/>
            <a:ext cx="334245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CORAL REEF </a:t>
            </a:r>
          </a:p>
        </p:txBody>
      </p:sp>
      <p:pic>
        <p:nvPicPr>
          <p:cNvPr id="23" name="Obrázek 22" descr="Obsah obrázku útes, pod vodou, Mořská biologie, Ploutev">
            <a:extLst>
              <a:ext uri="{FF2B5EF4-FFF2-40B4-BE49-F238E27FC236}">
                <a16:creationId xmlns:a16="http://schemas.microsoft.com/office/drawing/2014/main" id="{415E0396-80FF-0298-197F-9CCC1676D9A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4" r="27163"/>
          <a:stretch/>
        </p:blipFill>
        <p:spPr>
          <a:xfrm>
            <a:off x="607848" y="609601"/>
            <a:ext cx="4137660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5" name="Obrázek 14" descr="Obsah obrázku pod vodou, Mořská biologie, útes, voda&#10;&#10;Popis byl vytvořen automaticky">
            <a:extLst>
              <a:ext uri="{FF2B5EF4-FFF2-40B4-BE49-F238E27FC236}">
                <a16:creationId xmlns:a16="http://schemas.microsoft.com/office/drawing/2014/main" id="{7ABC1387-A2E6-B46D-D508-744C06AAC6D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9" r="6700" b="5"/>
          <a:stretch/>
        </p:blipFill>
        <p:spPr>
          <a:xfrm>
            <a:off x="4896384" y="609601"/>
            <a:ext cx="2657754" cy="27439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6" name="Obrázek 15" descr="Obsah obrázku útes, Dekorace do akvária, Sladkovodní akvárium, akvárium&#10;&#10;Popis byl vytvořen automaticky">
            <a:extLst>
              <a:ext uri="{FF2B5EF4-FFF2-40B4-BE49-F238E27FC236}">
                <a16:creationId xmlns:a16="http://schemas.microsoft.com/office/drawing/2014/main" id="{5208B4C5-BEAC-3014-7E1B-754EFD48D95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4" r="14126" b="5"/>
          <a:stretch/>
        </p:blipFill>
        <p:spPr>
          <a:xfrm>
            <a:off x="4896384" y="3504436"/>
            <a:ext cx="2657754" cy="27439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8502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E2484B7-C302-1D94-A1CB-3094BAFA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9" y="1447800"/>
            <a:ext cx="334245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AMAZONIA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28D9FEE-85C6-6DDE-D337-0933B5B9800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0346" b="-3"/>
          <a:stretch/>
        </p:blipFill>
        <p:spPr>
          <a:xfrm>
            <a:off x="607848" y="609600"/>
            <a:ext cx="3397707" cy="27439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9" name="Obrázek 8" descr="Obsah obrázku venku, džungle, strom, voda&#10;&#10;Popis byl vytvořen automaticky">
            <a:extLst>
              <a:ext uri="{FF2B5EF4-FFF2-40B4-BE49-F238E27FC236}">
                <a16:creationId xmlns:a16="http://schemas.microsoft.com/office/drawing/2014/main" id="{58888A49-F8F5-45AF-3DE7-23188EBC7D7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" r="3" b="39115"/>
          <a:stretch/>
        </p:blipFill>
        <p:spPr>
          <a:xfrm>
            <a:off x="4156431" y="609601"/>
            <a:ext cx="3397707" cy="27439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8" name="Obrázek 7" descr="Obsah obrázku akvárium, plaz, had, Sladkovodní akvárium&#10;&#10;Popis byl vytvořen automaticky">
            <a:extLst>
              <a:ext uri="{FF2B5EF4-FFF2-40B4-BE49-F238E27FC236}">
                <a16:creationId xmlns:a16="http://schemas.microsoft.com/office/drawing/2014/main" id="{5EFED03B-2BB2-5BF0-9E1A-CEB308DB105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" r="3355" b="5"/>
          <a:stretch/>
        </p:blipFill>
        <p:spPr>
          <a:xfrm>
            <a:off x="607848" y="3504436"/>
            <a:ext cx="3397707" cy="27439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2DF6041-89CC-3FE2-C343-1ADB2719BE4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7136" b="5"/>
          <a:stretch/>
        </p:blipFill>
        <p:spPr>
          <a:xfrm>
            <a:off x="4156431" y="3504436"/>
            <a:ext cx="3397707" cy="27439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914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8" name="Oval 87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77C322E-F78C-0430-B492-51AF9F371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9" y="1447800"/>
            <a:ext cx="334245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COLD SEAS</a:t>
            </a:r>
          </a:p>
        </p:txBody>
      </p:sp>
      <p:pic>
        <p:nvPicPr>
          <p:cNvPr id="73" name="Obrázek 72" descr="Obsah obrázku akvárium, jeskyně, útes, voda&#10;&#10;Popis byl vytvořen automaticky">
            <a:extLst>
              <a:ext uri="{FF2B5EF4-FFF2-40B4-BE49-F238E27FC236}">
                <a16:creationId xmlns:a16="http://schemas.microsoft.com/office/drawing/2014/main" id="{588C9320-EC4E-F042-9E38-EEBAFFA09FE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 b="5"/>
          <a:stretch/>
        </p:blipFill>
        <p:spPr>
          <a:xfrm>
            <a:off x="607848" y="609600"/>
            <a:ext cx="3397707" cy="27439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7" name="Obrázek 76" descr="Obsah obrázku bezobratlý, akvárium, Organismus, Mořští bezobratlí&#10;&#10;Popis byl vytvořen automaticky">
            <a:extLst>
              <a:ext uri="{FF2B5EF4-FFF2-40B4-BE49-F238E27FC236}">
                <a16:creationId xmlns:a16="http://schemas.microsoft.com/office/drawing/2014/main" id="{115BA061-4051-F103-F8E7-0DF24C1D726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r="5" b="5"/>
          <a:stretch/>
        </p:blipFill>
        <p:spPr>
          <a:xfrm>
            <a:off x="4156431" y="609601"/>
            <a:ext cx="3397707" cy="27439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9" name="Obrázek 78" descr="Obsah obrázku bezobratlý, Mořští bezobratlí, Organismus, měkkýši a korýši">
            <a:extLst>
              <a:ext uri="{FF2B5EF4-FFF2-40B4-BE49-F238E27FC236}">
                <a16:creationId xmlns:a16="http://schemas.microsoft.com/office/drawing/2014/main" id="{8A1C383C-C53B-96DC-8875-810150CDEAA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r="5" b="5"/>
          <a:stretch/>
        </p:blipFill>
        <p:spPr>
          <a:xfrm>
            <a:off x="607848" y="3504436"/>
            <a:ext cx="3397707" cy="27439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8" name="Obrázek 77" descr="Obsah obrázku bezobratlý, ostnokožci, útes, Mořští bezobratlí&#10;&#10;Popis byl vytvořen automaticky">
            <a:extLst>
              <a:ext uri="{FF2B5EF4-FFF2-40B4-BE49-F238E27FC236}">
                <a16:creationId xmlns:a16="http://schemas.microsoft.com/office/drawing/2014/main" id="{ED309233-1DB2-EFB3-CE09-E354C7DD384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 b="5"/>
          <a:stretch/>
        </p:blipFill>
        <p:spPr>
          <a:xfrm>
            <a:off x="4156431" y="3504436"/>
            <a:ext cx="3397707" cy="27439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8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3082">
            <a:extLst>
              <a:ext uri="{FF2B5EF4-FFF2-40B4-BE49-F238E27FC236}">
                <a16:creationId xmlns:a16="http://schemas.microsoft.com/office/drawing/2014/main" id="{844EE02A-F0F8-4A23-B21D-CF2066B65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85" name="Picture 3084">
            <a:extLst>
              <a:ext uri="{FF2B5EF4-FFF2-40B4-BE49-F238E27FC236}">
                <a16:creationId xmlns:a16="http://schemas.microsoft.com/office/drawing/2014/main" id="{99F13062-7BB6-4A97-B661-CDE2EDEAE7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087" name="Oval 3086">
            <a:extLst>
              <a:ext uri="{FF2B5EF4-FFF2-40B4-BE49-F238E27FC236}">
                <a16:creationId xmlns:a16="http://schemas.microsoft.com/office/drawing/2014/main" id="{44F3197D-248B-46C5-B6EE-003F4E0C6C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3089" name="Picture 3088">
            <a:extLst>
              <a:ext uri="{FF2B5EF4-FFF2-40B4-BE49-F238E27FC236}">
                <a16:creationId xmlns:a16="http://schemas.microsoft.com/office/drawing/2014/main" id="{FFC3E649-106F-4B41-9FF5-327536E4C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091" name="Picture 3090">
            <a:extLst>
              <a:ext uri="{FF2B5EF4-FFF2-40B4-BE49-F238E27FC236}">
                <a16:creationId xmlns:a16="http://schemas.microsoft.com/office/drawing/2014/main" id="{79F6731C-42C0-45DB-9F9A-B831CBEC51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093" name="Rectangle 3092">
            <a:extLst>
              <a:ext uri="{FF2B5EF4-FFF2-40B4-BE49-F238E27FC236}">
                <a16:creationId xmlns:a16="http://schemas.microsoft.com/office/drawing/2014/main" id="{040549E2-C5A5-4ED5-80AB-070FEBDF53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F4B4122-C6EF-D0D6-3253-B0330906D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9" y="1447800"/>
            <a:ext cx="334245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/>
              <a:t>AQUATIC ANIMALS OF THE WORLD</a:t>
            </a:r>
          </a:p>
        </p:txBody>
      </p:sp>
      <p:pic>
        <p:nvPicPr>
          <p:cNvPr id="3078" name="Picture 6" descr="Świat kolorów, czyli nurem przez rafę | Akwarium Gdyńskie MIR-PIB">
            <a:extLst>
              <a:ext uri="{FF2B5EF4-FFF2-40B4-BE49-F238E27FC236}">
                <a16:creationId xmlns:a16="http://schemas.microsoft.com/office/drawing/2014/main" id="{9E983ABA-EFC5-184C-11F0-5BB096FF0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8" r="15274" b="-2"/>
          <a:stretch/>
        </p:blipFill>
        <p:spPr bwMode="auto">
          <a:xfrm>
            <a:off x="607848" y="609601"/>
            <a:ext cx="4137660" cy="56387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Kończy się rozbudowa Akwarium w Gdyni. Ekspozycja powiększy się o jedno  piętro - RMF 24">
            <a:extLst>
              <a:ext uri="{FF2B5EF4-FFF2-40B4-BE49-F238E27FC236}">
                <a16:creationId xmlns:a16="http://schemas.microsoft.com/office/drawing/2014/main" id="{434380C3-BDC7-CD1E-D681-7EFC4DE81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6" r="20374" b="5"/>
          <a:stretch/>
        </p:blipFill>
        <p:spPr bwMode="auto">
          <a:xfrm>
            <a:off x="4896384" y="609601"/>
            <a:ext cx="2657754" cy="27439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Wodne Zwierzęta Świata | Akwarium Gdyńskie MIR-PIB">
            <a:extLst>
              <a:ext uri="{FF2B5EF4-FFF2-40B4-BE49-F238E27FC236}">
                <a16:creationId xmlns:a16="http://schemas.microsoft.com/office/drawing/2014/main" id="{55971CD3-805E-579B-43FC-0B27AE5E3F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r="22706" b="3"/>
          <a:stretch/>
        </p:blipFill>
        <p:spPr bwMode="auto">
          <a:xfrm>
            <a:off x="4896384" y="3504436"/>
            <a:ext cx="2657754" cy="274396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4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2466B8-0B64-CE48-44B7-093EC9F3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623" y="2842952"/>
            <a:ext cx="9404723" cy="1686994"/>
          </a:xfrm>
        </p:spPr>
        <p:txBody>
          <a:bodyPr/>
          <a:lstStyle/>
          <a:p>
            <a:pPr algn="ctr"/>
            <a:r>
              <a:rPr lang="cs-CZ" b="1" dirty="0"/>
              <a:t>THANK YOU FOR YOUR ATENTION</a:t>
            </a:r>
          </a:p>
        </p:txBody>
      </p:sp>
    </p:spTree>
    <p:extLst>
      <p:ext uri="{BB962C8B-B14F-4D97-AF65-F5344CB8AC3E}">
        <p14:creationId xmlns:p14="http://schemas.microsoft.com/office/powerpoint/2010/main" val="2933900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D6DA4B9DF604EB8089C47515A4073" ma:contentTypeVersion="5" ma:contentTypeDescription="Create a new document." ma:contentTypeScope="" ma:versionID="ac789b3adaca858d7e9640c59564a4a8">
  <xsd:schema xmlns:xsd="http://www.w3.org/2001/XMLSchema" xmlns:xs="http://www.w3.org/2001/XMLSchema" xmlns:p="http://schemas.microsoft.com/office/2006/metadata/properties" xmlns:ns3="2ad50d48-3c84-40cd-99e8-0282fcc62916" targetNamespace="http://schemas.microsoft.com/office/2006/metadata/properties" ma:root="true" ma:fieldsID="c6d6e5c66dfdaa44c70ea0bdcd1f60aa" ns3:_="">
    <xsd:import namespace="2ad50d48-3c84-40cd-99e8-0282fcc629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50d48-3c84-40cd-99e8-0282fcc629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7376AE-4ACA-4FB8-ADB0-CA9BFA8C2E00}">
  <ds:schemaRefs>
    <ds:schemaRef ds:uri="2ad50d48-3c84-40cd-99e8-0282fcc6291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E48A251-1644-4133-9271-F917669338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d50d48-3c84-40cd-99e8-0282fcc629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55ADC5-36C5-4410-B084-CC6CBE7CC2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142</TotalTime>
  <Words>131</Words>
  <Application>Microsoft Office PowerPoint</Application>
  <PresentationFormat>Širokoúhlá obrazovka</PresentationFormat>
  <Paragraphs>17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Aptos</vt:lpstr>
      <vt:lpstr>Arial</vt:lpstr>
      <vt:lpstr>Century Gothic</vt:lpstr>
      <vt:lpstr>Wingdings 3</vt:lpstr>
      <vt:lpstr>Ion</vt:lpstr>
      <vt:lpstr>Prezentace aplikace PowerPoint</vt:lpstr>
      <vt:lpstr>WHAT WE LEARNED </vt:lpstr>
      <vt:lpstr>PORT OF ZOESTER</vt:lpstr>
      <vt:lpstr>BALTIC HALL</vt:lpstr>
      <vt:lpstr>AT THE JUNCTION OF WATER AND LAND </vt:lpstr>
      <vt:lpstr>DIDACT</vt:lpstr>
      <vt:lpstr>CORAL REEF </vt:lpstr>
      <vt:lpstr>AMAZONIA </vt:lpstr>
      <vt:lpstr>COLD SEAS</vt:lpstr>
      <vt:lpstr>AQUATIC ANIMALS OF THE WORLD</vt:lpstr>
      <vt:lpstr>THANK YOU FOR YOUR ATENTION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AKVARIUM GDYŃSKIEGO</dc:title>
  <dc:creator>Marie Slabá</dc:creator>
  <cp:lastModifiedBy>Slaba Marie</cp:lastModifiedBy>
  <cp:revision>2</cp:revision>
  <dcterms:created xsi:type="dcterms:W3CDTF">2024-05-30T20:15:06Z</dcterms:created>
  <dcterms:modified xsi:type="dcterms:W3CDTF">2024-06-05T05:56:06Z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0x0101002BED6DA4B9DF604EB8089C47515A4073</vt:lpwstr>
  </property>
</Properties>
</file>